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63" r:id="rId2"/>
    <p:sldId id="272" r:id="rId3"/>
    <p:sldId id="274" r:id="rId4"/>
    <p:sldId id="275" r:id="rId5"/>
    <p:sldId id="278" r:id="rId6"/>
    <p:sldId id="279" r:id="rId7"/>
    <p:sldId id="280" r:id="rId8"/>
    <p:sldId id="283" r:id="rId9"/>
    <p:sldId id="282" r:id="rId10"/>
    <p:sldId id="284" r:id="rId11"/>
    <p:sldId id="257"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74"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3258E441-103B-4523-B345-157DF5AA1F77}" type="datetimeFigureOut">
              <a:rPr lang="ru-RU" smtClean="0"/>
              <a:t>29.09.2016</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CEC0139C-4BF7-47C1-B798-9B44C1BB4AC9}"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258E441-103B-4523-B345-157DF5AA1F77}" type="datetimeFigureOut">
              <a:rPr lang="ru-RU" smtClean="0"/>
              <a:t>29.09.2016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EC0139C-4BF7-47C1-B798-9B44C1BB4AC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258E441-103B-4523-B345-157DF5AA1F77}" type="datetimeFigureOut">
              <a:rPr lang="ru-RU" smtClean="0"/>
              <a:t>29.09.2016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EC0139C-4BF7-47C1-B798-9B44C1BB4AC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3258E441-103B-4523-B345-157DF5AA1F77}" type="datetimeFigureOut">
              <a:rPr lang="ru-RU" smtClean="0"/>
              <a:t>29.09.2016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EC0139C-4BF7-47C1-B798-9B44C1BB4AC9}" type="slidenum">
              <a:rPr lang="ru-RU" smtClean="0"/>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3258E441-103B-4523-B345-157DF5AA1F77}" type="datetimeFigureOut">
              <a:rPr lang="ru-RU" smtClean="0"/>
              <a:t>29.09.2016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CEC0139C-4BF7-47C1-B798-9B44C1BB4AC9}" type="slidenum">
              <a:rPr lang="ru-RU" smtClean="0"/>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Объект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3258E441-103B-4523-B345-157DF5AA1F77}" type="datetimeFigureOut">
              <a:rPr lang="ru-RU" smtClean="0"/>
              <a:t>29.09.2016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EC0139C-4BF7-47C1-B798-9B44C1BB4AC9}" type="slidenum">
              <a:rPr lang="ru-RU" smtClean="0"/>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3258E441-103B-4523-B345-157DF5AA1F77}" type="datetimeFigureOut">
              <a:rPr lang="ru-RU" smtClean="0"/>
              <a:t>29.09.2016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CEC0139C-4BF7-47C1-B798-9B44C1BB4AC9}"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3258E441-103B-4523-B345-157DF5AA1F77}" type="datetimeFigureOut">
              <a:rPr lang="ru-RU" smtClean="0"/>
              <a:t>29.09.2016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CEC0139C-4BF7-47C1-B798-9B44C1BB4AC9}" type="slidenum">
              <a:rPr lang="ru-RU" smtClean="0"/>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3258E441-103B-4523-B345-157DF5AA1F77}" type="datetimeFigureOut">
              <a:rPr lang="ru-RU" smtClean="0"/>
              <a:t>29.09.2016</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CEC0139C-4BF7-47C1-B798-9B44C1BB4AC9}"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3258E441-103B-4523-B345-157DF5AA1F77}" type="datetimeFigureOut">
              <a:rPr lang="ru-RU" smtClean="0"/>
              <a:t>29.09.2016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CEC0139C-4BF7-47C1-B798-9B44C1BB4AC9}"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3258E441-103B-4523-B345-157DF5AA1F77}" type="datetimeFigureOut">
              <a:rPr lang="ru-RU" smtClean="0"/>
              <a:t>29.09.2016</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CEC0139C-4BF7-47C1-B798-9B44C1BB4AC9}" type="slidenum">
              <a:rPr lang="ru-RU" smtClean="0"/>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258E441-103B-4523-B345-157DF5AA1F77}" type="datetimeFigureOut">
              <a:rPr lang="ru-RU" smtClean="0"/>
              <a:t>29.09.2016</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EC0139C-4BF7-47C1-B798-9B44C1BB4AC9}"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25144"/>
            <a:ext cx="8229600" cy="1401019"/>
          </a:xfrm>
        </p:spPr>
        <p:txBody>
          <a:bodyPr/>
          <a:lstStyle/>
          <a:p>
            <a:endParaRPr lang="ru-RU" dirty="0"/>
          </a:p>
        </p:txBody>
      </p:sp>
      <p:sp>
        <p:nvSpPr>
          <p:cNvPr id="2" name="Заголовок 1"/>
          <p:cNvSpPr>
            <a:spLocks noGrp="1"/>
          </p:cNvSpPr>
          <p:nvPr>
            <p:ph type="title"/>
          </p:nvPr>
        </p:nvSpPr>
        <p:spPr>
          <a:xfrm>
            <a:off x="457200" y="274638"/>
            <a:ext cx="7859216" cy="4450506"/>
          </a:xfrm>
        </p:spPr>
        <p:txBody>
          <a:bodyPr>
            <a:noAutofit/>
          </a:bodyPr>
          <a:lstStyle/>
          <a:p>
            <a:pPr algn="ctr"/>
            <a:r>
              <a:rPr lang="ru-RU" sz="4000" b="1" dirty="0" smtClean="0">
                <a:solidFill>
                  <a:schemeClr val="bg2">
                    <a:lumMod val="25000"/>
                  </a:schemeClr>
                </a:solidFill>
                <a:latin typeface="Times New Roman" pitchFamily="18" charset="0"/>
                <a:cs typeface="Times New Roman" pitchFamily="18" charset="0"/>
              </a:rPr>
              <a:t>Образовательные технологии , обеспечивающие достижение требований ФГОС к результатам деятельности общеобразовательной организации</a:t>
            </a:r>
            <a:endParaRPr lang="ru-RU" sz="4000" b="1"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6995119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pPr marL="114300" indent="0">
              <a:buNone/>
            </a:pPr>
            <a:r>
              <a:rPr lang="ru-RU" dirty="0" smtClean="0"/>
              <a:t>Проектная методика:</a:t>
            </a:r>
          </a:p>
          <a:p>
            <a:r>
              <a:rPr lang="ru-RU" dirty="0" smtClean="0"/>
              <a:t>характеризуется  высокой </a:t>
            </a:r>
            <a:r>
              <a:rPr lang="ru-RU" dirty="0" err="1" smtClean="0"/>
              <a:t>коммуникативностью</a:t>
            </a:r>
            <a:r>
              <a:rPr lang="ru-RU" dirty="0" smtClean="0"/>
              <a:t>;</a:t>
            </a:r>
          </a:p>
          <a:p>
            <a:r>
              <a:rPr lang="ru-RU" dirty="0" smtClean="0"/>
              <a:t>предполагает выражение учащимся своего собственного мнения, чувств, активное включение в реальную деятельность;</a:t>
            </a:r>
          </a:p>
          <a:p>
            <a:r>
              <a:rPr lang="ru-RU" dirty="0" smtClean="0"/>
              <a:t>особая форма организации коммуникативно-познавательной деятельности школьников на уроке.</a:t>
            </a:r>
          </a:p>
          <a:p>
            <a:endParaRPr lang="ru-RU" dirty="0" smtClean="0"/>
          </a:p>
        </p:txBody>
      </p:sp>
      <p:sp>
        <p:nvSpPr>
          <p:cNvPr id="2" name="Заголовок 1"/>
          <p:cNvSpPr>
            <a:spLocks noGrp="1"/>
          </p:cNvSpPr>
          <p:nvPr>
            <p:ph type="title"/>
          </p:nvPr>
        </p:nvSpPr>
        <p:spPr/>
        <p:txBody>
          <a:bodyPr/>
          <a:lstStyle/>
          <a:p>
            <a:pPr algn="ctr"/>
            <a:r>
              <a:rPr lang="ru-RU" dirty="0" smtClean="0">
                <a:solidFill>
                  <a:schemeClr val="bg2">
                    <a:lumMod val="25000"/>
                  </a:schemeClr>
                </a:solidFill>
              </a:rPr>
              <a:t>Метод проектов</a:t>
            </a:r>
            <a:endParaRPr lang="ru-RU" dirty="0">
              <a:solidFill>
                <a:schemeClr val="bg2">
                  <a:lumMod val="25000"/>
                </a:schemeClr>
              </a:solidFill>
            </a:endParaRPr>
          </a:p>
        </p:txBody>
      </p:sp>
    </p:spTree>
    <p:extLst>
      <p:ext uri="{BB962C8B-B14F-4D97-AF65-F5344CB8AC3E}">
        <p14:creationId xmlns:p14="http://schemas.microsoft.com/office/powerpoint/2010/main" val="23580697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lvl="0" indent="-228600">
              <a:buClr>
                <a:srgbClr val="A9A57C"/>
              </a:buClr>
            </a:pPr>
            <a:r>
              <a:rPr lang="ru-RU" sz="2200" dirty="0">
                <a:solidFill>
                  <a:srgbClr val="2F2B20"/>
                </a:solidFill>
              </a:rPr>
              <a:t>выявление потребности в качестве проектного задания;</a:t>
            </a:r>
          </a:p>
          <a:p>
            <a:pPr marL="114300" lvl="0" indent="0">
              <a:buClr>
                <a:srgbClr val="31B6FD"/>
              </a:buClr>
              <a:buNone/>
            </a:pPr>
            <a:r>
              <a:rPr lang="ru-RU" sz="2200" dirty="0">
                <a:solidFill>
                  <a:srgbClr val="2F2B20"/>
                </a:solidFill>
              </a:rPr>
              <a:t> формулирование проблемы ( знаем что , но не знаем как) ;</a:t>
            </a:r>
          </a:p>
          <a:p>
            <a:pPr lvl="0" indent="-228600">
              <a:buClr>
                <a:srgbClr val="A9A57C"/>
              </a:buClr>
            </a:pPr>
            <a:r>
              <a:rPr lang="ru-RU" sz="2200" dirty="0">
                <a:solidFill>
                  <a:srgbClr val="2F2B20"/>
                </a:solidFill>
              </a:rPr>
              <a:t>установление цели (результата) проектной деятельности, на основании которой и строится весь процесс проектирования;</a:t>
            </a:r>
          </a:p>
          <a:p>
            <a:pPr lvl="0" indent="-228600">
              <a:buClr>
                <a:srgbClr val="A9A57C"/>
              </a:buClr>
            </a:pPr>
            <a:r>
              <a:rPr lang="ru-RU" sz="2200" dirty="0">
                <a:solidFill>
                  <a:srgbClr val="2F2B20"/>
                </a:solidFill>
              </a:rPr>
              <a:t>выявление состояния разработки проблемы;</a:t>
            </a:r>
          </a:p>
          <a:p>
            <a:pPr lvl="0" indent="-228600">
              <a:buClr>
                <a:srgbClr val="A9A57C"/>
              </a:buClr>
            </a:pPr>
            <a:r>
              <a:rPr lang="ru-RU" sz="2200" dirty="0">
                <a:solidFill>
                  <a:srgbClr val="2F2B20"/>
                </a:solidFill>
              </a:rPr>
              <a:t>формулирование технического задания;</a:t>
            </a:r>
          </a:p>
          <a:p>
            <a:pPr lvl="0" indent="-228600">
              <a:buClr>
                <a:srgbClr val="A9A57C"/>
              </a:buClr>
            </a:pPr>
            <a:r>
              <a:rPr lang="ru-RU" sz="2200" dirty="0">
                <a:solidFill>
                  <a:srgbClr val="2F2B20"/>
                </a:solidFill>
              </a:rPr>
              <a:t>анализ имеющегося ресурсного обеспечения;</a:t>
            </a:r>
          </a:p>
          <a:p>
            <a:pPr lvl="0" indent="-228600">
              <a:buClr>
                <a:srgbClr val="A9A57C"/>
              </a:buClr>
            </a:pPr>
            <a:r>
              <a:rPr lang="ru-RU" sz="2200" dirty="0">
                <a:solidFill>
                  <a:srgbClr val="2F2B20"/>
                </a:solidFill>
              </a:rPr>
              <a:t>разработка плана работы;</a:t>
            </a:r>
          </a:p>
          <a:p>
            <a:pPr lvl="0" indent="-228600">
              <a:buClr>
                <a:srgbClr val="A9A57C"/>
              </a:buClr>
            </a:pPr>
            <a:r>
              <a:rPr lang="ru-RU" sz="2200" dirty="0">
                <a:solidFill>
                  <a:srgbClr val="2F2B20"/>
                </a:solidFill>
              </a:rPr>
              <a:t>выполнение работ по проекту</a:t>
            </a:r>
          </a:p>
          <a:p>
            <a:endParaRPr lang="ru-RU" dirty="0"/>
          </a:p>
        </p:txBody>
      </p:sp>
      <p:sp>
        <p:nvSpPr>
          <p:cNvPr id="2" name="Заголовок 1"/>
          <p:cNvSpPr>
            <a:spLocks noGrp="1"/>
          </p:cNvSpPr>
          <p:nvPr>
            <p:ph type="title"/>
          </p:nvPr>
        </p:nvSpPr>
        <p:spPr/>
        <p:txBody>
          <a:bodyPr/>
          <a:lstStyle/>
          <a:p>
            <a:r>
              <a:rPr lang="ru-RU" sz="4100" spc="-100" dirty="0">
                <a:solidFill>
                  <a:schemeClr val="bg2">
                    <a:lumMod val="25000"/>
                  </a:schemeClr>
                </a:solidFill>
                <a:latin typeface="Cambria"/>
              </a:rPr>
              <a:t>Этапы проектной деятельности</a:t>
            </a:r>
            <a:endParaRPr lang="ru-RU" dirty="0">
              <a:solidFill>
                <a:schemeClr val="bg2">
                  <a:lumMod val="25000"/>
                </a:schemeClr>
              </a:solidFill>
            </a:endParaRPr>
          </a:p>
        </p:txBody>
      </p:sp>
    </p:spTree>
    <p:extLst>
      <p:ext uri="{BB962C8B-B14F-4D97-AF65-F5344CB8AC3E}">
        <p14:creationId xmlns:p14="http://schemas.microsoft.com/office/powerpoint/2010/main" val="58382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7620000" cy="5132040"/>
          </a:xfrm>
        </p:spPr>
        <p:txBody>
          <a:bodyPr>
            <a:noAutofit/>
          </a:bodyPr>
          <a:lstStyle/>
          <a:p>
            <a:pPr lvl="0">
              <a:buClr>
                <a:srgbClr val="A9A57C"/>
              </a:buClr>
            </a:pPr>
            <a:r>
              <a:rPr lang="ru-RU" sz="2000" dirty="0">
                <a:solidFill>
                  <a:srgbClr val="2F2B20"/>
                </a:solidFill>
                <a:latin typeface="Times New Roman" pitchFamily="18" charset="0"/>
                <a:cs typeface="Times New Roman" pitchFamily="18" charset="0"/>
              </a:rPr>
              <a:t>Информационно-коммуникационная</a:t>
            </a:r>
          </a:p>
          <a:p>
            <a:pPr lvl="0">
              <a:buClr>
                <a:srgbClr val="A9A57C"/>
              </a:buClr>
            </a:pPr>
            <a:r>
              <a:rPr lang="ru-RU" sz="2000" dirty="0">
                <a:solidFill>
                  <a:srgbClr val="2F2B20"/>
                </a:solidFill>
                <a:latin typeface="Times New Roman" pitchFamily="18" charset="0"/>
                <a:cs typeface="Times New Roman" pitchFamily="18" charset="0"/>
              </a:rPr>
              <a:t>Технология развития критического мышления</a:t>
            </a:r>
          </a:p>
          <a:p>
            <a:pPr lvl="0">
              <a:buClr>
                <a:srgbClr val="A9A57C"/>
              </a:buClr>
            </a:pPr>
            <a:r>
              <a:rPr lang="ru-RU" sz="2000" dirty="0">
                <a:solidFill>
                  <a:srgbClr val="2F2B20"/>
                </a:solidFill>
                <a:latin typeface="Times New Roman" pitchFamily="18" charset="0"/>
                <a:cs typeface="Times New Roman" pitchFamily="18" charset="0"/>
              </a:rPr>
              <a:t>Проектная</a:t>
            </a:r>
          </a:p>
          <a:p>
            <a:pPr lvl="0">
              <a:buClr>
                <a:srgbClr val="A9A57C"/>
              </a:buClr>
            </a:pPr>
            <a:r>
              <a:rPr lang="ru-RU" sz="2000" dirty="0">
                <a:solidFill>
                  <a:srgbClr val="2F2B20"/>
                </a:solidFill>
                <a:latin typeface="Times New Roman" pitchFamily="18" charset="0"/>
                <a:cs typeface="Times New Roman" pitchFamily="18" charset="0"/>
              </a:rPr>
              <a:t>Технология развивающего обучения</a:t>
            </a:r>
          </a:p>
          <a:p>
            <a:pPr lvl="0">
              <a:buClr>
                <a:srgbClr val="A9A57C"/>
              </a:buClr>
            </a:pPr>
            <a:r>
              <a:rPr lang="ru-RU" sz="2000" dirty="0" err="1">
                <a:solidFill>
                  <a:srgbClr val="2F2B20"/>
                </a:solidFill>
                <a:latin typeface="Times New Roman" pitchFamily="18" charset="0"/>
                <a:cs typeface="Times New Roman" pitchFamily="18" charset="0"/>
              </a:rPr>
              <a:t>Здоровьесберегающие</a:t>
            </a:r>
            <a:r>
              <a:rPr lang="ru-RU" sz="2000" dirty="0">
                <a:solidFill>
                  <a:srgbClr val="2F2B20"/>
                </a:solidFill>
                <a:latin typeface="Times New Roman" pitchFamily="18" charset="0"/>
                <a:cs typeface="Times New Roman" pitchFamily="18" charset="0"/>
              </a:rPr>
              <a:t> </a:t>
            </a:r>
          </a:p>
          <a:p>
            <a:pPr lvl="0">
              <a:buClr>
                <a:srgbClr val="A9A57C"/>
              </a:buClr>
            </a:pPr>
            <a:r>
              <a:rPr lang="ru-RU" sz="2000" dirty="0">
                <a:solidFill>
                  <a:srgbClr val="2F2B20"/>
                </a:solidFill>
                <a:latin typeface="Times New Roman" pitchFamily="18" charset="0"/>
                <a:cs typeface="Times New Roman" pitchFamily="18" charset="0"/>
              </a:rPr>
              <a:t>Технология проблемного обучения</a:t>
            </a:r>
          </a:p>
          <a:p>
            <a:pPr lvl="0">
              <a:buClr>
                <a:srgbClr val="A9A57C"/>
              </a:buClr>
            </a:pPr>
            <a:r>
              <a:rPr lang="ru-RU" sz="2000" dirty="0">
                <a:solidFill>
                  <a:srgbClr val="2F2B20"/>
                </a:solidFill>
                <a:latin typeface="Times New Roman" pitchFamily="18" charset="0"/>
                <a:cs typeface="Times New Roman" pitchFamily="18" charset="0"/>
              </a:rPr>
              <a:t>Игровые технологии</a:t>
            </a:r>
          </a:p>
          <a:p>
            <a:pPr lvl="0">
              <a:buClr>
                <a:srgbClr val="A9A57C"/>
              </a:buClr>
            </a:pPr>
            <a:r>
              <a:rPr lang="ru-RU" sz="2000" dirty="0">
                <a:solidFill>
                  <a:srgbClr val="2F2B20"/>
                </a:solidFill>
                <a:latin typeface="Times New Roman" pitchFamily="18" charset="0"/>
                <a:cs typeface="Times New Roman" pitchFamily="18" charset="0"/>
              </a:rPr>
              <a:t>Модульная технология</a:t>
            </a:r>
          </a:p>
          <a:p>
            <a:pPr lvl="0">
              <a:buClr>
                <a:srgbClr val="A9A57C"/>
              </a:buClr>
            </a:pPr>
            <a:r>
              <a:rPr lang="ru-RU" sz="2000" dirty="0">
                <a:solidFill>
                  <a:srgbClr val="2F2B20"/>
                </a:solidFill>
                <a:latin typeface="Times New Roman" pitchFamily="18" charset="0"/>
                <a:cs typeface="Times New Roman" pitchFamily="18" charset="0"/>
              </a:rPr>
              <a:t>Технология мастерских</a:t>
            </a:r>
          </a:p>
          <a:p>
            <a:pPr lvl="0">
              <a:buClr>
                <a:srgbClr val="A9A57C"/>
              </a:buClr>
            </a:pPr>
            <a:r>
              <a:rPr lang="ru-RU" sz="2000" dirty="0">
                <a:solidFill>
                  <a:srgbClr val="2F2B20"/>
                </a:solidFill>
                <a:latin typeface="Times New Roman" pitchFamily="18" charset="0"/>
                <a:cs typeface="Times New Roman" pitchFamily="18" charset="0"/>
              </a:rPr>
              <a:t>Кейс-технология</a:t>
            </a:r>
          </a:p>
          <a:p>
            <a:pPr lvl="0">
              <a:buClr>
                <a:srgbClr val="A9A57C"/>
              </a:buClr>
            </a:pPr>
            <a:r>
              <a:rPr lang="ru-RU" sz="2000" dirty="0">
                <a:solidFill>
                  <a:srgbClr val="2F2B20"/>
                </a:solidFill>
                <a:latin typeface="Times New Roman" pitchFamily="18" charset="0"/>
                <a:cs typeface="Times New Roman" pitchFamily="18" charset="0"/>
              </a:rPr>
              <a:t>Технология интегрированного обучения</a:t>
            </a:r>
          </a:p>
          <a:p>
            <a:pPr lvl="0">
              <a:buClr>
                <a:srgbClr val="A9A57C"/>
              </a:buClr>
            </a:pPr>
            <a:r>
              <a:rPr lang="ru-RU" sz="2000" dirty="0">
                <a:solidFill>
                  <a:srgbClr val="2F2B20"/>
                </a:solidFill>
                <a:latin typeface="Times New Roman" pitchFamily="18" charset="0"/>
                <a:cs typeface="Times New Roman" pitchFamily="18" charset="0"/>
              </a:rPr>
              <a:t>Педагогика сотрудничества</a:t>
            </a:r>
          </a:p>
          <a:p>
            <a:pPr lvl="0">
              <a:buClr>
                <a:srgbClr val="A9A57C"/>
              </a:buClr>
            </a:pPr>
            <a:r>
              <a:rPr lang="ru-RU" sz="2000" dirty="0">
                <a:solidFill>
                  <a:srgbClr val="2F2B20"/>
                </a:solidFill>
                <a:latin typeface="Times New Roman" pitchFamily="18" charset="0"/>
                <a:cs typeface="Times New Roman" pitchFamily="18" charset="0"/>
              </a:rPr>
              <a:t>Групповые  технологии</a:t>
            </a:r>
          </a:p>
          <a:p>
            <a:pPr lvl="0">
              <a:buClr>
                <a:srgbClr val="A9A57C"/>
              </a:buClr>
            </a:pPr>
            <a:r>
              <a:rPr lang="ru-RU" sz="2000" dirty="0">
                <a:solidFill>
                  <a:srgbClr val="2F2B20"/>
                </a:solidFill>
                <a:latin typeface="Times New Roman" pitchFamily="18" charset="0"/>
                <a:cs typeface="Times New Roman" pitchFamily="18" charset="0"/>
              </a:rPr>
              <a:t>Традиционные(классно-урочная система)</a:t>
            </a:r>
            <a:endParaRPr lang="ru-RU" sz="2000" dirty="0">
              <a:latin typeface="Times New Roman" pitchFamily="18" charset="0"/>
              <a:cs typeface="Times New Roman" pitchFamily="18" charset="0"/>
            </a:endParaRPr>
          </a:p>
        </p:txBody>
      </p:sp>
      <p:sp>
        <p:nvSpPr>
          <p:cNvPr id="2" name="Заголовок 1"/>
          <p:cNvSpPr>
            <a:spLocks noGrp="1"/>
          </p:cNvSpPr>
          <p:nvPr>
            <p:ph type="title"/>
          </p:nvPr>
        </p:nvSpPr>
        <p:spPr/>
        <p:txBody>
          <a:bodyPr/>
          <a:lstStyle/>
          <a:p>
            <a:pPr algn="ctr"/>
            <a:r>
              <a:rPr lang="ru-RU" sz="3200" b="1" dirty="0">
                <a:solidFill>
                  <a:schemeClr val="bg2">
                    <a:lumMod val="25000"/>
                  </a:schemeClr>
                </a:solidFill>
              </a:rPr>
              <a:t>В условиях реализации ФГОС наиболее актуальные технологии:</a:t>
            </a:r>
          </a:p>
        </p:txBody>
      </p:sp>
    </p:spTree>
    <p:extLst>
      <p:ext uri="{BB962C8B-B14F-4D97-AF65-F5344CB8AC3E}">
        <p14:creationId xmlns:p14="http://schemas.microsoft.com/office/powerpoint/2010/main" val="2186377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772816"/>
            <a:ext cx="7620000" cy="4627984"/>
          </a:xfrm>
        </p:spPr>
        <p:txBody>
          <a:bodyPr>
            <a:normAutofit fontScale="92500" lnSpcReduction="20000"/>
          </a:bodyPr>
          <a:lstStyle/>
          <a:p>
            <a:r>
              <a:rPr lang="ru-RU" b="1" i="1" dirty="0" smtClean="0">
                <a:latin typeface="Times New Roman" pitchFamily="18" charset="0"/>
                <a:cs typeface="Times New Roman" pitchFamily="18" charset="0"/>
              </a:rPr>
              <a:t>На этапе вызова  </a:t>
            </a:r>
            <a:r>
              <a:rPr lang="ru-RU" dirty="0" smtClean="0">
                <a:latin typeface="Times New Roman" pitchFamily="18" charset="0"/>
                <a:cs typeface="Times New Roman" pitchFamily="18" charset="0"/>
              </a:rPr>
              <a:t>из памяти «вызываются», актуализируются имеющиеся знания и представления об изучаемом;</a:t>
            </a:r>
          </a:p>
          <a:p>
            <a:r>
              <a:rPr lang="ru-RU" b="1" i="1" dirty="0" smtClean="0">
                <a:latin typeface="Times New Roman" pitchFamily="18" charset="0"/>
                <a:cs typeface="Times New Roman" pitchFamily="18" charset="0"/>
              </a:rPr>
              <a:t>На стадии осмысления </a:t>
            </a:r>
            <a:r>
              <a:rPr lang="ru-RU" dirty="0" smtClean="0">
                <a:latin typeface="Times New Roman" pitchFamily="18" charset="0"/>
                <a:cs typeface="Times New Roman" pitchFamily="18" charset="0"/>
              </a:rPr>
              <a:t>обучающийся вступает в контакт с новой информацией. Происходит её систематизация. Ученик получает возможность задуматься о природе изучаемого объекта , учится формулировать вопросы по мере соотнесения старой и новой информации. Происходит  формирование собственной позиции;</a:t>
            </a:r>
          </a:p>
          <a:p>
            <a:r>
              <a:rPr lang="ru-RU" i="1" dirty="0" smtClean="0">
                <a:latin typeface="Times New Roman" pitchFamily="18" charset="0"/>
                <a:cs typeface="Times New Roman" pitchFamily="18" charset="0"/>
              </a:rPr>
              <a:t> </a:t>
            </a:r>
            <a:r>
              <a:rPr lang="ru-RU" b="1" i="1" dirty="0" smtClean="0">
                <a:latin typeface="Times New Roman" pitchFamily="18" charset="0"/>
                <a:cs typeface="Times New Roman" pitchFamily="18" charset="0"/>
              </a:rPr>
              <a:t>На этапе размышления(рефлексии) </a:t>
            </a:r>
            <a:r>
              <a:rPr lang="ru-RU"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учащиеся закрепляют новые знания и активно перестраивают собственные первичные представления  с тем, чтобы включить в них новые понятия.</a:t>
            </a:r>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fontScale="90000"/>
          </a:bodyPr>
          <a:lstStyle/>
          <a:p>
            <a:pPr algn="ct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solidFill>
                  <a:schemeClr val="bg2">
                    <a:lumMod val="25000"/>
                  </a:schemeClr>
                </a:solidFill>
                <a:latin typeface="Times New Roman" pitchFamily="18" charset="0"/>
                <a:cs typeface="Times New Roman" pitchFamily="18" charset="0"/>
              </a:rPr>
              <a:t>Конструктивную основу </a:t>
            </a:r>
            <a:r>
              <a:rPr lang="ru-RU" sz="2800" b="1" dirty="0" smtClean="0">
                <a:solidFill>
                  <a:schemeClr val="bg2">
                    <a:lumMod val="25000"/>
                  </a:schemeClr>
                </a:solidFill>
                <a:latin typeface="Times New Roman" pitchFamily="18" charset="0"/>
                <a:cs typeface="Times New Roman" pitchFamily="18" charset="0"/>
              </a:rPr>
              <a:t>«технологии критического мышления»</a:t>
            </a:r>
            <a:r>
              <a:rPr lang="ru-RU" sz="2800" dirty="0" smtClean="0">
                <a:solidFill>
                  <a:schemeClr val="bg2">
                    <a:lumMod val="25000"/>
                  </a:schemeClr>
                </a:solidFill>
                <a:latin typeface="Times New Roman" pitchFamily="18" charset="0"/>
                <a:cs typeface="Times New Roman" pitchFamily="18" charset="0"/>
              </a:rPr>
              <a:t> составляет базовая модель трёх стадий организации учебного процесса</a:t>
            </a:r>
            <a:endParaRPr lang="ru-RU" sz="28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072062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r>
              <a:rPr lang="ru-RU" dirty="0" smtClean="0"/>
              <a:t>Кластер</a:t>
            </a:r>
          </a:p>
          <a:p>
            <a:r>
              <a:rPr lang="ru-RU" dirty="0" smtClean="0"/>
              <a:t>Таблица</a:t>
            </a:r>
          </a:p>
          <a:p>
            <a:pPr lvl="0">
              <a:buClr>
                <a:srgbClr val="A9A57C"/>
              </a:buClr>
            </a:pPr>
            <a:r>
              <a:rPr lang="ru-RU" dirty="0" smtClean="0"/>
              <a:t>Учебно-мозговой штурм «</a:t>
            </a:r>
            <a:r>
              <a:rPr lang="ru-RU" dirty="0" err="1" smtClean="0"/>
              <a:t>Джот</a:t>
            </a:r>
            <a:r>
              <a:rPr lang="ru-RU" dirty="0" smtClean="0"/>
              <a:t> </a:t>
            </a:r>
            <a:r>
              <a:rPr lang="ru-RU" dirty="0" err="1" smtClean="0"/>
              <a:t>Тотс</a:t>
            </a:r>
            <a:r>
              <a:rPr lang="ru-RU" dirty="0" smtClean="0"/>
              <a:t>»</a:t>
            </a:r>
            <a:r>
              <a:rPr lang="ru-RU" dirty="0">
                <a:solidFill>
                  <a:srgbClr val="2F2B20"/>
                </a:solidFill>
              </a:rPr>
              <a:t> ( сингапурская обучающая структура</a:t>
            </a:r>
            <a:r>
              <a:rPr lang="ru-RU" dirty="0" smtClean="0">
                <a:solidFill>
                  <a:srgbClr val="2F2B20"/>
                </a:solidFill>
              </a:rPr>
              <a:t>)</a:t>
            </a:r>
            <a:endParaRPr lang="ru-RU" dirty="0" smtClean="0"/>
          </a:p>
          <a:p>
            <a:r>
              <a:rPr lang="ru-RU" dirty="0" smtClean="0"/>
              <a:t>Интеллектуальная разминка</a:t>
            </a:r>
          </a:p>
          <a:p>
            <a:r>
              <a:rPr lang="ru-RU" dirty="0" smtClean="0"/>
              <a:t>Приём «</a:t>
            </a:r>
            <a:r>
              <a:rPr lang="ru-RU" dirty="0" err="1" smtClean="0"/>
              <a:t>Инсерт</a:t>
            </a:r>
            <a:r>
              <a:rPr lang="ru-RU" dirty="0" smtClean="0"/>
              <a:t>»</a:t>
            </a:r>
          </a:p>
          <a:p>
            <a:r>
              <a:rPr lang="ru-RU" dirty="0" smtClean="0"/>
              <a:t>Эссе</a:t>
            </a:r>
          </a:p>
          <a:p>
            <a:r>
              <a:rPr lang="ru-RU" dirty="0" smtClean="0"/>
              <a:t>Приём «Корзина идей»</a:t>
            </a:r>
          </a:p>
          <a:p>
            <a:r>
              <a:rPr lang="ru-RU" dirty="0" smtClean="0"/>
              <a:t>Приём «Составление </a:t>
            </a:r>
            <a:r>
              <a:rPr lang="ru-RU" dirty="0" err="1" smtClean="0"/>
              <a:t>синквейнов</a:t>
            </a:r>
            <a:r>
              <a:rPr lang="ru-RU" dirty="0" smtClean="0"/>
              <a:t>»</a:t>
            </a:r>
          </a:p>
          <a:p>
            <a:r>
              <a:rPr lang="ru-RU" dirty="0" smtClean="0"/>
              <a:t>Метод контрольных вопросов</a:t>
            </a:r>
          </a:p>
          <a:p>
            <a:r>
              <a:rPr lang="ru-RU" dirty="0" smtClean="0"/>
              <a:t>«Знаю…Хочу </a:t>
            </a:r>
            <a:r>
              <a:rPr lang="ru-RU" dirty="0" err="1" smtClean="0"/>
              <a:t>узнать..Узнал</a:t>
            </a:r>
            <a:r>
              <a:rPr lang="ru-RU" dirty="0" smtClean="0"/>
              <a:t>..»</a:t>
            </a:r>
          </a:p>
          <a:p>
            <a:r>
              <a:rPr lang="ru-RU" dirty="0" smtClean="0"/>
              <a:t>«Взаимный опрос»</a:t>
            </a:r>
          </a:p>
          <a:p>
            <a:r>
              <a:rPr lang="ru-RU" dirty="0" smtClean="0"/>
              <a:t>Перекрестная дискуссия</a:t>
            </a:r>
          </a:p>
          <a:p>
            <a:r>
              <a:rPr lang="ru-RU" dirty="0" smtClean="0"/>
              <a:t>Си-</a:t>
            </a:r>
            <a:r>
              <a:rPr lang="ru-RU" dirty="0" err="1" smtClean="0"/>
              <a:t>финк</a:t>
            </a:r>
            <a:r>
              <a:rPr lang="ru-RU" dirty="0" smtClean="0"/>
              <a:t> -</a:t>
            </a:r>
            <a:r>
              <a:rPr lang="ru-RU" dirty="0" err="1" smtClean="0"/>
              <a:t>уандэ</a:t>
            </a:r>
            <a:r>
              <a:rPr lang="ru-RU" dirty="0" smtClean="0"/>
              <a:t>( сингапурский мыслительный приём)</a:t>
            </a:r>
          </a:p>
          <a:p>
            <a:r>
              <a:rPr lang="ru-RU" dirty="0" err="1" smtClean="0"/>
              <a:t>Таг</a:t>
            </a:r>
            <a:r>
              <a:rPr lang="ru-RU" dirty="0" smtClean="0"/>
              <a:t>-оф-во</a:t>
            </a:r>
            <a:r>
              <a:rPr lang="ru-RU" dirty="0">
                <a:solidFill>
                  <a:srgbClr val="2F2B20"/>
                </a:solidFill>
              </a:rPr>
              <a:t> </a:t>
            </a:r>
            <a:r>
              <a:rPr lang="ru-RU" dirty="0" smtClean="0">
                <a:solidFill>
                  <a:srgbClr val="2F2B20"/>
                </a:solidFill>
              </a:rPr>
              <a:t>(сингапурский </a:t>
            </a:r>
            <a:r>
              <a:rPr lang="ru-RU" dirty="0">
                <a:solidFill>
                  <a:srgbClr val="2F2B20"/>
                </a:solidFill>
              </a:rPr>
              <a:t>мыслительный </a:t>
            </a:r>
            <a:r>
              <a:rPr lang="ru-RU" dirty="0" smtClean="0">
                <a:solidFill>
                  <a:srgbClr val="2F2B20"/>
                </a:solidFill>
              </a:rPr>
              <a:t>приём )</a:t>
            </a:r>
            <a:endParaRPr lang="ru-RU" dirty="0" smtClean="0"/>
          </a:p>
        </p:txBody>
      </p:sp>
      <p:sp>
        <p:nvSpPr>
          <p:cNvPr id="2" name="Заголовок 1"/>
          <p:cNvSpPr>
            <a:spLocks noGrp="1"/>
          </p:cNvSpPr>
          <p:nvPr>
            <p:ph type="title"/>
          </p:nvPr>
        </p:nvSpPr>
        <p:spPr/>
        <p:txBody>
          <a:bodyPr/>
          <a:lstStyle/>
          <a:p>
            <a:pPr algn="ctr"/>
            <a:r>
              <a:rPr lang="ru-RU" sz="3200" dirty="0" smtClean="0">
                <a:solidFill>
                  <a:schemeClr val="bg2">
                    <a:lumMod val="25000"/>
                  </a:schemeClr>
                </a:solidFill>
                <a:latin typeface="Times New Roman" pitchFamily="18" charset="0"/>
                <a:cs typeface="Times New Roman" pitchFamily="18" charset="0"/>
              </a:rPr>
              <a:t>Основные методические приёмы развития критического мышления </a:t>
            </a:r>
            <a:endParaRPr lang="ru-RU" sz="3200"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850485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marL="114300" indent="0">
              <a:buNone/>
            </a:pPr>
            <a:endParaRPr lang="ru-RU" sz="2800" dirty="0" smtClean="0">
              <a:latin typeface="Times New Roman" pitchFamily="18" charset="0"/>
              <a:cs typeface="Times New Roman" pitchFamily="18" charset="0"/>
            </a:endParaRPr>
          </a:p>
          <a:p>
            <a:pPr marL="114300" indent="0">
              <a:buNone/>
            </a:pPr>
            <a:r>
              <a:rPr lang="ru-RU" sz="2800" dirty="0" smtClean="0">
                <a:latin typeface="Times New Roman" pitchFamily="18" charset="0"/>
                <a:cs typeface="Times New Roman" pitchFamily="18" charset="0"/>
              </a:rPr>
              <a:t>Это интерактивная технология обучения на основе реальных или вымышленных ситуаций, направленная не столько на освоение знаний, сколько на формирование у учащихся новых качеств и умений.</a:t>
            </a:r>
          </a:p>
          <a:p>
            <a:pPr marL="114300" indent="0">
              <a:buNone/>
            </a:pPr>
            <a:r>
              <a:rPr lang="ru-RU" sz="2800" dirty="0">
                <a:latin typeface="Times New Roman" pitchFamily="18" charset="0"/>
                <a:cs typeface="Times New Roman" pitchFamily="18" charset="0"/>
              </a:rPr>
              <a:t> </a:t>
            </a:r>
          </a:p>
        </p:txBody>
      </p:sp>
      <p:sp>
        <p:nvSpPr>
          <p:cNvPr id="2" name="Заголовок 1"/>
          <p:cNvSpPr>
            <a:spLocks noGrp="1"/>
          </p:cNvSpPr>
          <p:nvPr>
            <p:ph type="title"/>
          </p:nvPr>
        </p:nvSpPr>
        <p:spPr/>
        <p:txBody>
          <a:bodyPr/>
          <a:lstStyle/>
          <a:p>
            <a:pPr algn="ctr"/>
            <a:r>
              <a:rPr lang="ru-RU" dirty="0" smtClean="0">
                <a:solidFill>
                  <a:schemeClr val="bg2">
                    <a:lumMod val="25000"/>
                  </a:schemeClr>
                </a:solidFill>
                <a:latin typeface="Times New Roman" pitchFamily="18" charset="0"/>
                <a:cs typeface="Times New Roman" pitchFamily="18" charset="0"/>
              </a:rPr>
              <a:t>Кейс-технологии</a:t>
            </a:r>
            <a:endParaRPr lang="ru-RU"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62447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988840"/>
            <a:ext cx="7537648" cy="4411960"/>
          </a:xfrm>
        </p:spPr>
        <p:txBody>
          <a:bodyPr/>
          <a:lstStyle/>
          <a:p>
            <a:pPr lvl="0">
              <a:buClr>
                <a:srgbClr val="A9A57C"/>
              </a:buClr>
            </a:pPr>
            <a:r>
              <a:rPr lang="ru-RU" sz="2400" dirty="0" smtClean="0">
                <a:solidFill>
                  <a:srgbClr val="2F2B20"/>
                </a:solidFill>
                <a:latin typeface="Times New Roman" pitchFamily="18" charset="0"/>
                <a:cs typeface="Times New Roman" pitchFamily="18" charset="0"/>
              </a:rPr>
              <a:t>Метод </a:t>
            </a:r>
            <a:r>
              <a:rPr lang="ru-RU" sz="2400" dirty="0">
                <a:solidFill>
                  <a:srgbClr val="2F2B20"/>
                </a:solidFill>
                <a:latin typeface="Times New Roman" pitchFamily="18" charset="0"/>
                <a:cs typeface="Times New Roman" pitchFamily="18" charset="0"/>
              </a:rPr>
              <a:t>ситуационного анализа;</a:t>
            </a:r>
          </a:p>
          <a:p>
            <a:pPr lvl="0">
              <a:buClr>
                <a:srgbClr val="A9A57C"/>
              </a:buClr>
            </a:pPr>
            <a:r>
              <a:rPr lang="ru-RU" sz="2400" dirty="0">
                <a:solidFill>
                  <a:srgbClr val="2F2B20"/>
                </a:solidFill>
                <a:latin typeface="Times New Roman" pitchFamily="18" charset="0"/>
                <a:cs typeface="Times New Roman" pitchFamily="18" charset="0"/>
              </a:rPr>
              <a:t>Метод анализа конкретных ситуаций;</a:t>
            </a:r>
          </a:p>
          <a:p>
            <a:pPr lvl="0">
              <a:buClr>
                <a:srgbClr val="A9A57C"/>
              </a:buClr>
            </a:pPr>
            <a:r>
              <a:rPr lang="ru-RU" sz="2400" dirty="0">
                <a:solidFill>
                  <a:srgbClr val="2F2B20"/>
                </a:solidFill>
                <a:latin typeface="Times New Roman" pitchFamily="18" charset="0"/>
                <a:cs typeface="Times New Roman" pitchFamily="18" charset="0"/>
              </a:rPr>
              <a:t>Ситуационные задачи и упражнения;</a:t>
            </a:r>
          </a:p>
          <a:p>
            <a:pPr lvl="0">
              <a:buClr>
                <a:srgbClr val="A9A57C"/>
              </a:buClr>
            </a:pPr>
            <a:r>
              <a:rPr lang="ru-RU" sz="2400" dirty="0">
                <a:solidFill>
                  <a:srgbClr val="2F2B20"/>
                </a:solidFill>
                <a:latin typeface="Times New Roman" pitchFamily="18" charset="0"/>
                <a:cs typeface="Times New Roman" pitchFamily="18" charset="0"/>
              </a:rPr>
              <a:t>Кейс-стадии;</a:t>
            </a:r>
          </a:p>
          <a:p>
            <a:pPr lvl="0">
              <a:buClr>
                <a:srgbClr val="A9A57C"/>
              </a:buClr>
            </a:pPr>
            <a:r>
              <a:rPr lang="ru-RU" sz="2400" dirty="0">
                <a:solidFill>
                  <a:srgbClr val="2F2B20"/>
                </a:solidFill>
                <a:latin typeface="Times New Roman" pitchFamily="18" charset="0"/>
                <a:cs typeface="Times New Roman" pitchFamily="18" charset="0"/>
              </a:rPr>
              <a:t>Метод </a:t>
            </a:r>
            <a:r>
              <a:rPr lang="ru-RU" sz="2400" dirty="0" err="1">
                <a:solidFill>
                  <a:srgbClr val="2F2B20"/>
                </a:solidFill>
                <a:latin typeface="Times New Roman" pitchFamily="18" charset="0"/>
                <a:cs typeface="Times New Roman" pitchFamily="18" charset="0"/>
              </a:rPr>
              <a:t>инциндента</a:t>
            </a:r>
            <a:r>
              <a:rPr lang="ru-RU" sz="2400" dirty="0">
                <a:solidFill>
                  <a:srgbClr val="2F2B20"/>
                </a:solidFill>
                <a:latin typeface="Times New Roman" pitchFamily="18" charset="0"/>
                <a:cs typeface="Times New Roman" pitchFamily="18" charset="0"/>
              </a:rPr>
              <a:t>;</a:t>
            </a:r>
          </a:p>
          <a:p>
            <a:pPr lvl="0">
              <a:buClr>
                <a:srgbClr val="A9A57C"/>
              </a:buClr>
            </a:pPr>
            <a:r>
              <a:rPr lang="ru-RU" sz="2400" dirty="0">
                <a:solidFill>
                  <a:srgbClr val="2F2B20"/>
                </a:solidFill>
                <a:latin typeface="Times New Roman" pitchFamily="18" charset="0"/>
                <a:cs typeface="Times New Roman" pitchFamily="18" charset="0"/>
              </a:rPr>
              <a:t>Метод разбора деловой корреспонденции;</a:t>
            </a:r>
          </a:p>
          <a:p>
            <a:pPr lvl="0">
              <a:buClr>
                <a:srgbClr val="A9A57C"/>
              </a:buClr>
            </a:pPr>
            <a:r>
              <a:rPr lang="ru-RU" sz="2400" dirty="0">
                <a:solidFill>
                  <a:srgbClr val="2F2B20"/>
                </a:solidFill>
                <a:latin typeface="Times New Roman" pitchFamily="18" charset="0"/>
                <a:cs typeface="Times New Roman" pitchFamily="18" charset="0"/>
              </a:rPr>
              <a:t>Игровое проектирование;</a:t>
            </a:r>
          </a:p>
          <a:p>
            <a:pPr lvl="0">
              <a:buClr>
                <a:srgbClr val="A9A57C"/>
              </a:buClr>
            </a:pPr>
            <a:r>
              <a:rPr lang="ru-RU" sz="2400" dirty="0">
                <a:solidFill>
                  <a:srgbClr val="2F2B20"/>
                </a:solidFill>
                <a:latin typeface="Times New Roman" pitchFamily="18" charset="0"/>
                <a:cs typeface="Times New Roman" pitchFamily="18" charset="0"/>
              </a:rPr>
              <a:t>Метод дискуссии</a:t>
            </a:r>
          </a:p>
          <a:p>
            <a:endParaRPr lang="ru-RU" dirty="0"/>
          </a:p>
        </p:txBody>
      </p:sp>
      <p:sp>
        <p:nvSpPr>
          <p:cNvPr id="2" name="Заголовок 1"/>
          <p:cNvSpPr>
            <a:spLocks noGrp="1"/>
          </p:cNvSpPr>
          <p:nvPr>
            <p:ph type="title"/>
          </p:nvPr>
        </p:nvSpPr>
        <p:spPr>
          <a:xfrm>
            <a:off x="395536" y="274638"/>
            <a:ext cx="7681664" cy="1354162"/>
          </a:xfrm>
        </p:spPr>
        <p:txBody>
          <a:bodyPr>
            <a:normAutofit fontScale="90000"/>
          </a:bodyPr>
          <a:lstStyle/>
          <a:p>
            <a:pPr marL="342900" lvl="0" indent="-228600" algn="ctr">
              <a:spcBef>
                <a:spcPct val="20000"/>
              </a:spcBef>
            </a:pPr>
            <a:r>
              <a:rPr lang="ru-RU" sz="3200" b="1" spc="0" dirty="0">
                <a:solidFill>
                  <a:schemeClr val="bg2">
                    <a:lumMod val="25000"/>
                  </a:schemeClr>
                </a:solidFill>
                <a:latin typeface="Times New Roman" pitchFamily="18" charset="0"/>
                <a:ea typeface="+mn-ea"/>
                <a:cs typeface="Times New Roman" pitchFamily="18" charset="0"/>
              </a:rPr>
              <a:t>К методам кейс-технологий</a:t>
            </a:r>
            <a:r>
              <a:rPr lang="ru-RU" sz="3200" b="1" spc="0" dirty="0" smtClean="0">
                <a:solidFill>
                  <a:schemeClr val="bg2">
                    <a:lumMod val="25000"/>
                  </a:schemeClr>
                </a:solidFill>
                <a:latin typeface="Times New Roman" pitchFamily="18" charset="0"/>
                <a:ea typeface="+mn-ea"/>
                <a:cs typeface="Times New Roman" pitchFamily="18" charset="0"/>
              </a:rPr>
              <a:t>, </a:t>
            </a:r>
            <a:br>
              <a:rPr lang="ru-RU" sz="3200" b="1" spc="0" dirty="0" smtClean="0">
                <a:solidFill>
                  <a:schemeClr val="bg2">
                    <a:lumMod val="25000"/>
                  </a:schemeClr>
                </a:solidFill>
                <a:latin typeface="Times New Roman" pitchFamily="18" charset="0"/>
                <a:ea typeface="+mn-ea"/>
                <a:cs typeface="Times New Roman" pitchFamily="18" charset="0"/>
              </a:rPr>
            </a:br>
            <a:r>
              <a:rPr lang="ru-RU" sz="3200" b="1" spc="0" dirty="0" smtClean="0">
                <a:solidFill>
                  <a:schemeClr val="bg2">
                    <a:lumMod val="25000"/>
                  </a:schemeClr>
                </a:solidFill>
                <a:latin typeface="Times New Roman" pitchFamily="18" charset="0"/>
                <a:ea typeface="+mn-ea"/>
                <a:cs typeface="Times New Roman" pitchFamily="18" charset="0"/>
              </a:rPr>
              <a:t>активизирующим </a:t>
            </a:r>
            <a:r>
              <a:rPr lang="ru-RU" sz="3200" b="1" spc="0" dirty="0">
                <a:solidFill>
                  <a:schemeClr val="bg2">
                    <a:lumMod val="25000"/>
                  </a:schemeClr>
                </a:solidFill>
                <a:latin typeface="Times New Roman" pitchFamily="18" charset="0"/>
                <a:ea typeface="+mn-ea"/>
                <a:cs typeface="Times New Roman" pitchFamily="18" charset="0"/>
              </a:rPr>
              <a:t>учебный процесс</a:t>
            </a:r>
            <a:r>
              <a:rPr lang="ru-RU" sz="3200" b="1" spc="0" dirty="0" smtClean="0">
                <a:solidFill>
                  <a:schemeClr val="bg2">
                    <a:lumMod val="25000"/>
                  </a:schemeClr>
                </a:solidFill>
                <a:latin typeface="Times New Roman" pitchFamily="18" charset="0"/>
                <a:ea typeface="+mn-ea"/>
                <a:cs typeface="Times New Roman" pitchFamily="18" charset="0"/>
              </a:rPr>
              <a:t>, относятся</a:t>
            </a:r>
            <a:r>
              <a:rPr lang="ru-RU" sz="3200" b="1" spc="0" dirty="0">
                <a:solidFill>
                  <a:schemeClr val="bg2">
                    <a:lumMod val="25000"/>
                  </a:schemeClr>
                </a:solidFill>
                <a:latin typeface="Times New Roman" pitchFamily="18" charset="0"/>
                <a:ea typeface="+mn-ea"/>
                <a:cs typeface="Times New Roman" pitchFamily="18" charset="0"/>
              </a:rPr>
              <a:t>:</a:t>
            </a:r>
          </a:p>
        </p:txBody>
      </p:sp>
    </p:spTree>
    <p:extLst>
      <p:ext uri="{BB962C8B-B14F-4D97-AF65-F5344CB8AC3E}">
        <p14:creationId xmlns:p14="http://schemas.microsoft.com/office/powerpoint/2010/main" val="23177576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20000"/>
          </a:bodyPr>
          <a:lstStyle/>
          <a:p>
            <a:pPr marL="114300" indent="0" algn="just">
              <a:buNone/>
            </a:pPr>
            <a:r>
              <a:rPr lang="ru-RU" dirty="0" smtClean="0">
                <a:latin typeface="Times New Roman" pitchFamily="18" charset="0"/>
                <a:cs typeface="Times New Roman" pitchFamily="18" charset="0"/>
              </a:rPr>
              <a:t>Мастерская-это технология, которая предполагает организацию процесса обучения, в которой учитель-мастер создаёт познавательную среду для ученика, способного проявить себя как творца. В этой технологии знания не даются, а выстраиваются самим учеником в паре или группе с опорой на свой личный опыт, учитель лишь предоставляет необходимый материал в виде заданий для размышления.</a:t>
            </a:r>
          </a:p>
          <a:p>
            <a:pPr marL="114300" indent="0" algn="just">
              <a:buNone/>
            </a:pPr>
            <a:r>
              <a:rPr lang="ru-RU" dirty="0" smtClean="0">
                <a:latin typeface="Times New Roman" pitchFamily="18" charset="0"/>
                <a:cs typeface="Times New Roman" pitchFamily="18" charset="0"/>
              </a:rPr>
              <a:t>Данная технология позволяет научить учащихся самостоятельно формулировать цели урока , находить  наиболее эффективные пути их достижения , развивает интеллект , способствует приобретению опыта групповой деятельности.</a:t>
            </a:r>
            <a:endParaRPr lang="ru-RU" dirty="0">
              <a:latin typeface="Times New Roman" pitchFamily="18" charset="0"/>
              <a:cs typeface="Times New Roman" pitchFamily="18" charset="0"/>
            </a:endParaRPr>
          </a:p>
        </p:txBody>
      </p:sp>
      <p:sp>
        <p:nvSpPr>
          <p:cNvPr id="2" name="Заголовок 1"/>
          <p:cNvSpPr>
            <a:spLocks noGrp="1"/>
          </p:cNvSpPr>
          <p:nvPr>
            <p:ph type="title"/>
          </p:nvPr>
        </p:nvSpPr>
        <p:spPr/>
        <p:txBody>
          <a:bodyPr>
            <a:normAutofit fontScale="90000"/>
          </a:bodyPr>
          <a:lstStyle/>
          <a:p>
            <a:pPr algn="ctr"/>
            <a:r>
              <a:rPr lang="ru-RU" sz="3600" dirty="0" smtClean="0"/>
              <a:t>Технология творческих мастерских</a:t>
            </a:r>
            <a:endParaRPr lang="ru-RU" sz="3600" dirty="0"/>
          </a:p>
        </p:txBody>
      </p:sp>
    </p:spTree>
    <p:extLst>
      <p:ext uri="{BB962C8B-B14F-4D97-AF65-F5344CB8AC3E}">
        <p14:creationId xmlns:p14="http://schemas.microsoft.com/office/powerpoint/2010/main" val="1030435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85000" lnSpcReduction="10000"/>
          </a:bodyPr>
          <a:lstStyle/>
          <a:p>
            <a:pPr algn="just"/>
            <a:r>
              <a:rPr lang="ru-RU" dirty="0" smtClean="0"/>
              <a:t>Обучающийся с небольшой помощью учителя или самостоятельно может работать с предложенной ему учебной программой, включающей в себя целевой план действий, банк информации и методическое руководство по достижению поставленных дидактических целей.</a:t>
            </a:r>
          </a:p>
          <a:p>
            <a:pPr algn="just"/>
            <a:r>
              <a:rPr lang="ru-RU" dirty="0" smtClean="0"/>
              <a:t>Применение модульного обучения положительно влияет на развитие самостоятельной деятельности учащихся, на саморазвитие, на повышение качества знаний. Активная познавательная деятельность учащихся способствует развитию таких качеств знаний, как прочность, осознанность,  глубина, оперативность, гибкость.</a:t>
            </a:r>
          </a:p>
        </p:txBody>
      </p:sp>
      <p:sp>
        <p:nvSpPr>
          <p:cNvPr id="2" name="Заголовок 1"/>
          <p:cNvSpPr>
            <a:spLocks noGrp="1"/>
          </p:cNvSpPr>
          <p:nvPr>
            <p:ph type="title"/>
          </p:nvPr>
        </p:nvSpPr>
        <p:spPr/>
        <p:txBody>
          <a:bodyPr>
            <a:normAutofit fontScale="90000"/>
          </a:bodyPr>
          <a:lstStyle/>
          <a:p>
            <a:pPr algn="ctr"/>
            <a:r>
              <a:rPr lang="ru-RU" sz="4000" dirty="0" smtClean="0"/>
              <a:t>Технология модульного обучения</a:t>
            </a:r>
            <a:endParaRPr lang="ru-RU" sz="4000" dirty="0"/>
          </a:p>
        </p:txBody>
      </p:sp>
    </p:spTree>
    <p:extLst>
      <p:ext uri="{BB962C8B-B14F-4D97-AF65-F5344CB8AC3E}">
        <p14:creationId xmlns:p14="http://schemas.microsoft.com/office/powerpoint/2010/main" val="9110347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764704"/>
            <a:ext cx="7825680" cy="5636096"/>
          </a:xfrm>
        </p:spPr>
        <p:txBody>
          <a:bodyPr>
            <a:noAutofit/>
          </a:bodyPr>
          <a:lstStyle/>
          <a:p>
            <a:r>
              <a:rPr lang="ru-RU" sz="1800" dirty="0" smtClean="0">
                <a:latin typeface="Times New Roman" pitchFamily="18" charset="0"/>
                <a:cs typeface="Times New Roman" pitchFamily="18" charset="0"/>
              </a:rPr>
              <a:t>Соблюдение санитарно-гигиенических требований и правил техники безопасности;</a:t>
            </a:r>
          </a:p>
          <a:p>
            <a:r>
              <a:rPr lang="ru-RU" sz="1800" dirty="0" smtClean="0">
                <a:latin typeface="Times New Roman" pitchFamily="18" charset="0"/>
                <a:cs typeface="Times New Roman" pitchFamily="18" charset="0"/>
              </a:rPr>
              <a:t>Рациональную плотность урока</a:t>
            </a:r>
          </a:p>
          <a:p>
            <a:r>
              <a:rPr lang="ru-RU" sz="1800" dirty="0" smtClean="0">
                <a:latin typeface="Times New Roman" pitchFamily="18" charset="0"/>
                <a:cs typeface="Times New Roman" pitchFamily="18" charset="0"/>
              </a:rPr>
              <a:t>Чёткую организацию учебного труда и строгую дозировку учебной нагрузки</a:t>
            </a:r>
          </a:p>
          <a:p>
            <a:r>
              <a:rPr lang="ru-RU" sz="1800" dirty="0" smtClean="0">
                <a:latin typeface="Times New Roman" pitchFamily="18" charset="0"/>
                <a:cs typeface="Times New Roman" pitchFamily="18" charset="0"/>
              </a:rPr>
              <a:t>Смену видов деятельности</a:t>
            </a:r>
          </a:p>
          <a:p>
            <a:r>
              <a:rPr lang="ru-RU" sz="1800" dirty="0" smtClean="0">
                <a:latin typeface="Times New Roman" pitchFamily="18" charset="0"/>
                <a:cs typeface="Times New Roman" pitchFamily="18" charset="0"/>
              </a:rPr>
              <a:t>Обучение с учётом ведущих каналов восприятия  информации учащимися</a:t>
            </a:r>
          </a:p>
          <a:p>
            <a:r>
              <a:rPr lang="ru-RU" sz="1800" dirty="0" smtClean="0">
                <a:latin typeface="Times New Roman" pitchFamily="18" charset="0"/>
                <a:cs typeface="Times New Roman" pitchFamily="18" charset="0"/>
              </a:rPr>
              <a:t>Место и длительность применения технических средств</a:t>
            </a:r>
          </a:p>
          <a:p>
            <a:r>
              <a:rPr lang="ru-RU" sz="1800" dirty="0" smtClean="0">
                <a:latin typeface="Times New Roman" pitchFamily="18" charset="0"/>
                <a:cs typeface="Times New Roman" pitchFamily="18" charset="0"/>
              </a:rPr>
              <a:t>Включение в урок технологических приёмов и методов, способствующих самопознанию, </a:t>
            </a:r>
            <a:r>
              <a:rPr lang="ru-RU" sz="1800" dirty="0" err="1" smtClean="0">
                <a:latin typeface="Times New Roman" pitchFamily="18" charset="0"/>
                <a:cs typeface="Times New Roman" pitchFamily="18" charset="0"/>
              </a:rPr>
              <a:t>самоценке</a:t>
            </a:r>
            <a:r>
              <a:rPr lang="ru-RU" sz="1800" dirty="0" smtClean="0">
                <a:latin typeface="Times New Roman" pitchFamily="18" charset="0"/>
                <a:cs typeface="Times New Roman" pitchFamily="18" charset="0"/>
              </a:rPr>
              <a:t> учащихся;</a:t>
            </a:r>
          </a:p>
          <a:p>
            <a:r>
              <a:rPr lang="ru-RU" sz="1800" dirty="0" smtClean="0">
                <a:latin typeface="Times New Roman" pitchFamily="18" charset="0"/>
                <a:cs typeface="Times New Roman" pitchFamily="18" charset="0"/>
              </a:rPr>
              <a:t>Построение урока с учётом работоспособности учащихся</a:t>
            </a:r>
          </a:p>
          <a:p>
            <a:r>
              <a:rPr lang="ru-RU" sz="1800" dirty="0" smtClean="0">
                <a:latin typeface="Times New Roman" pitchFamily="18" charset="0"/>
                <a:cs typeface="Times New Roman" pitchFamily="18" charset="0"/>
              </a:rPr>
              <a:t>Индивидуальный подход к учащимся с учётом личностных возможностей</a:t>
            </a:r>
          </a:p>
          <a:p>
            <a:r>
              <a:rPr lang="ru-RU" sz="1800" dirty="0" smtClean="0">
                <a:latin typeface="Times New Roman" pitchFamily="18" charset="0"/>
                <a:cs typeface="Times New Roman" pitchFamily="18" charset="0"/>
              </a:rPr>
              <a:t>Формирование внешней и внутренней мотивации деятельности учащихся;</a:t>
            </a:r>
          </a:p>
          <a:p>
            <a:r>
              <a:rPr lang="ru-RU" sz="1800" dirty="0" smtClean="0">
                <a:latin typeface="Times New Roman" pitchFamily="18" charset="0"/>
                <a:cs typeface="Times New Roman" pitchFamily="18" charset="0"/>
              </a:rPr>
              <a:t>Благоприятный психологический климат</a:t>
            </a:r>
          </a:p>
          <a:p>
            <a:r>
              <a:rPr lang="ru-RU" sz="1800" dirty="0" smtClean="0">
                <a:latin typeface="Times New Roman" pitchFamily="18" charset="0"/>
                <a:cs typeface="Times New Roman" pitchFamily="18" charset="0"/>
              </a:rPr>
              <a:t>Целенаправленная рефлексия</a:t>
            </a:r>
          </a:p>
          <a:p>
            <a:r>
              <a:rPr lang="ru-RU" sz="1800" dirty="0" smtClean="0">
                <a:latin typeface="Times New Roman" pitchFamily="18" charset="0"/>
                <a:cs typeface="Times New Roman" pitchFamily="18" charset="0"/>
              </a:rPr>
              <a:t>Профилактика стрессов( работая в командах, парах, ученик чувствует поддержку)</a:t>
            </a:r>
            <a:endParaRPr lang="ru-RU" sz="1800" dirty="0">
              <a:latin typeface="Times New Roman" pitchFamily="18" charset="0"/>
              <a:cs typeface="Times New Roman" pitchFamily="18" charset="0"/>
            </a:endParaRPr>
          </a:p>
        </p:txBody>
      </p:sp>
      <p:sp>
        <p:nvSpPr>
          <p:cNvPr id="2" name="Заголовок 1"/>
          <p:cNvSpPr>
            <a:spLocks noGrp="1"/>
          </p:cNvSpPr>
          <p:nvPr>
            <p:ph type="title"/>
          </p:nvPr>
        </p:nvSpPr>
        <p:spPr>
          <a:xfrm>
            <a:off x="457200" y="274638"/>
            <a:ext cx="7620000" cy="490066"/>
          </a:xfrm>
        </p:spPr>
        <p:txBody>
          <a:bodyPr>
            <a:normAutofit fontScale="90000"/>
          </a:bodyPr>
          <a:lstStyle/>
          <a:p>
            <a:pPr algn="ctr"/>
            <a:r>
              <a:rPr lang="ru-RU" sz="2800" dirty="0" err="1" smtClean="0"/>
              <a:t>Здоровьесберегающие</a:t>
            </a:r>
            <a:r>
              <a:rPr lang="ru-RU" sz="2800" dirty="0" smtClean="0"/>
              <a:t> технологии</a:t>
            </a:r>
            <a:endParaRPr lang="ru-RU" sz="2800" dirty="0"/>
          </a:p>
        </p:txBody>
      </p:sp>
    </p:spTree>
    <p:extLst>
      <p:ext uri="{BB962C8B-B14F-4D97-AF65-F5344CB8AC3E}">
        <p14:creationId xmlns:p14="http://schemas.microsoft.com/office/powerpoint/2010/main" val="37291344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736</TotalTime>
  <Words>609</Words>
  <Application>Microsoft Office PowerPoint</Application>
  <PresentationFormat>Экран (4:3)</PresentationFormat>
  <Paragraphs>82</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Открытая</vt:lpstr>
      <vt:lpstr>Образовательные технологии , обеспечивающие достижение требований ФГОС к результатам деятельности общеобразовательной организации</vt:lpstr>
      <vt:lpstr>В условиях реализации ФГОС наиболее актуальные технологии:</vt:lpstr>
      <vt:lpstr> Конструктивную основу «технологии критического мышления» составляет базовая модель трёх стадий организации учебного процесса</vt:lpstr>
      <vt:lpstr>Основные методические приёмы развития критического мышления </vt:lpstr>
      <vt:lpstr>Кейс-технологии</vt:lpstr>
      <vt:lpstr>К методам кейс-технологий,  активизирующим учебный процесс, относятся:</vt:lpstr>
      <vt:lpstr>Технология творческих мастерских</vt:lpstr>
      <vt:lpstr>Технология модульного обучения</vt:lpstr>
      <vt:lpstr>Здоровьесберегающие технологии</vt:lpstr>
      <vt:lpstr>Метод проектов</vt:lpstr>
      <vt:lpstr>Этапы проектной деятельности</vt:lpstr>
    </vt:vector>
  </TitlesOfParts>
  <Company>gpx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GYPNORION</dc:creator>
  <cp:lastModifiedBy>GYPNORION</cp:lastModifiedBy>
  <cp:revision>39</cp:revision>
  <dcterms:created xsi:type="dcterms:W3CDTF">2016-09-05T07:55:46Z</dcterms:created>
  <dcterms:modified xsi:type="dcterms:W3CDTF">2016-09-29T13:44:49Z</dcterms:modified>
</cp:coreProperties>
</file>